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38"/>
  </p:notesMasterIdLst>
  <p:handoutMasterIdLst>
    <p:handoutMasterId r:id="rId39"/>
  </p:handoutMasterIdLst>
  <p:sldIdLst>
    <p:sldId id="707" r:id="rId2"/>
    <p:sldId id="705" r:id="rId3"/>
    <p:sldId id="706" r:id="rId4"/>
    <p:sldId id="605" r:id="rId5"/>
    <p:sldId id="758" r:id="rId6"/>
    <p:sldId id="759" r:id="rId7"/>
    <p:sldId id="762" r:id="rId8"/>
    <p:sldId id="763" r:id="rId9"/>
    <p:sldId id="764" r:id="rId10"/>
    <p:sldId id="766" r:id="rId11"/>
    <p:sldId id="768" r:id="rId12"/>
    <p:sldId id="769" r:id="rId13"/>
    <p:sldId id="770" r:id="rId14"/>
    <p:sldId id="771" r:id="rId15"/>
    <p:sldId id="773" r:id="rId16"/>
    <p:sldId id="799" r:id="rId17"/>
    <p:sldId id="774" r:id="rId18"/>
    <p:sldId id="776" r:id="rId19"/>
    <p:sldId id="777" r:id="rId20"/>
    <p:sldId id="778" r:id="rId21"/>
    <p:sldId id="779" r:id="rId22"/>
    <p:sldId id="780" r:id="rId23"/>
    <p:sldId id="782" r:id="rId24"/>
    <p:sldId id="783" r:id="rId25"/>
    <p:sldId id="788" r:id="rId26"/>
    <p:sldId id="789" r:id="rId27"/>
    <p:sldId id="790" r:id="rId28"/>
    <p:sldId id="791" r:id="rId29"/>
    <p:sldId id="792" r:id="rId30"/>
    <p:sldId id="800" r:id="rId31"/>
    <p:sldId id="794" r:id="rId32"/>
    <p:sldId id="795" r:id="rId33"/>
    <p:sldId id="796" r:id="rId34"/>
    <p:sldId id="801" r:id="rId35"/>
    <p:sldId id="797" r:id="rId36"/>
    <p:sldId id="798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  <p15:guide id="7" pos="687">
          <p15:clr>
            <a:srgbClr val="A4A3A4"/>
          </p15:clr>
        </p15:guide>
        <p15:guide id="8" pos="4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233" autoAdjust="0"/>
  </p:normalViewPr>
  <p:slideViewPr>
    <p:cSldViewPr snapToGrid="0">
      <p:cViewPr varScale="1">
        <p:scale>
          <a:sx n="120" d="100"/>
          <a:sy n="120" d="100"/>
        </p:scale>
        <p:origin x="1614" y="90"/>
      </p:cViewPr>
      <p:guideLst>
        <p:guide orient="horz" pos="2222"/>
        <p:guide pos="2882"/>
        <p:guide pos="2880"/>
        <p:guide orient="horz" pos="188"/>
        <p:guide pos="198"/>
        <p:guide pos="142"/>
        <p:guide pos="687"/>
        <p:guide pos="4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62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 </a:t>
            </a:r>
            <a:r>
              <a:rPr lang="ko-KR" altLang="en-US" dirty="0"/>
              <a:t>데이터 저장과 관리</a:t>
            </a:r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</a:t>
            </a:r>
            <a:r>
              <a:rPr lang="ko-KR" altLang="en-US" smtClean="0"/>
              <a:t>에서의 데이터베이스 구축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(4)</a:t>
            </a:r>
            <a:r>
              <a:rPr lang="ko-KR" altLang="en-US" dirty="0" smtClean="0"/>
              <a:t> 명령 프롬프트에서 다음 명령을 차례로 수행하면 </a:t>
            </a:r>
            <a:r>
              <a:rPr lang="en-US" altLang="ko-KR" dirty="0" smtClean="0"/>
              <a:t>SQLite</a:t>
            </a:r>
            <a:r>
              <a:rPr lang="ko-KR" altLang="en-US" dirty="0" smtClean="0"/>
              <a:t>에 접속할 준비가 된 것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3208645-F237-43B4-9D15-893FC31D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91" y="1696978"/>
            <a:ext cx="5988060" cy="208872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9DA5294-1517-44E7-AF0B-AF776B98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49" y="3061870"/>
            <a:ext cx="5403982" cy="341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4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</a:t>
            </a:r>
            <a:r>
              <a:rPr lang="ko-KR" altLang="en-US" smtClean="0"/>
              <a:t>에서의 데이터베이스 구축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데이터베이스 생성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(5) sqlite3 </a:t>
            </a:r>
            <a:r>
              <a:rPr lang="ko-KR" altLang="en-US" dirty="0" smtClean="0"/>
              <a:t>명령을 실행하면서 데이터베이스 이름 지정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naverDB</a:t>
            </a:r>
            <a:r>
              <a:rPr lang="ko-KR" altLang="en-US" dirty="0" smtClean="0"/>
              <a:t>의 내부는 아직 비어 있음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F23AAA4-6D07-4641-90EF-4DCF2DD49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87" y="2345960"/>
            <a:ext cx="6693933" cy="94622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5C54C1C-BBAD-43A6-86C5-6B45F00F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56" y="3524228"/>
            <a:ext cx="6662235" cy="21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0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</a:t>
            </a:r>
            <a:r>
              <a:rPr lang="ko-KR" altLang="en-US" smtClean="0"/>
              <a:t>에서의 데이터베이스 구축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테이블 생성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(6)</a:t>
            </a:r>
            <a:r>
              <a:rPr lang="ko-KR" altLang="en-US" dirty="0" smtClean="0"/>
              <a:t> 테이블을 생성하는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문의 원형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35FED-D401-45A5-A749-8FA8D970E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866860"/>
            <a:ext cx="6355216" cy="535689"/>
          </a:xfrm>
          <a:prstGeom prst="rect">
            <a:avLst/>
          </a:prstGeom>
        </p:spPr>
      </p:pic>
      <p:pic>
        <p:nvPicPr>
          <p:cNvPr id="7" name="그림 6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63129E21-5541-433D-B5EC-90E230331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763148"/>
            <a:ext cx="6415417" cy="145888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10647AA-83BA-4807-9297-660C56F42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4254417"/>
            <a:ext cx="6390050" cy="188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3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</a:t>
            </a:r>
            <a:r>
              <a:rPr lang="ko-KR" altLang="en-US" smtClean="0"/>
              <a:t>에서의 데이터베이스 구축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데이터 입력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(7)</a:t>
            </a:r>
            <a:r>
              <a:rPr lang="ko-KR" altLang="en-US" dirty="0" smtClean="0"/>
              <a:t> 생성한 회원 테이블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userTable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행 데이터를 입력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BFAE8-90D3-4351-9378-64C773401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825100"/>
            <a:ext cx="6956107" cy="60983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7827FE2-1D38-467D-806F-FFA1B2061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9" y="2654329"/>
            <a:ext cx="7041415" cy="167652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9068955-3FD3-46D8-A532-C796C2921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4377303"/>
            <a:ext cx="6973524" cy="20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6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</a:t>
            </a:r>
            <a:r>
              <a:rPr lang="ko-KR" altLang="en-US" smtClean="0"/>
              <a:t>에서의 데이터베이스 구축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데이터 조회</a:t>
            </a:r>
            <a:r>
              <a:rPr lang="en-US" altLang="ko-KR" dirty="0" smtClean="0"/>
              <a:t>·</a:t>
            </a:r>
            <a:r>
              <a:rPr lang="ko-KR" altLang="en-US" dirty="0" smtClean="0"/>
              <a:t>활용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(8)</a:t>
            </a:r>
            <a:r>
              <a:rPr lang="ko-KR" altLang="en-US" dirty="0" smtClean="0"/>
              <a:t> 데이터를 조회</a:t>
            </a:r>
            <a:r>
              <a:rPr lang="en-US" altLang="ko-KR" dirty="0" smtClean="0"/>
              <a:t>·</a:t>
            </a:r>
            <a:r>
              <a:rPr lang="ko-KR" altLang="en-US" dirty="0" smtClean="0"/>
              <a:t>활용하는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문은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로 주로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절과 함께 사용함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51DAA5-0351-4427-BF7D-966E38248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057451"/>
            <a:ext cx="7144452" cy="568543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2C9249A-DFE7-4EA9-B25C-0238F8C32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36" y="2940361"/>
            <a:ext cx="7544838" cy="20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9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</a:t>
            </a:r>
            <a:r>
              <a:rPr lang="ko-KR" altLang="en-US" smtClean="0"/>
              <a:t>에서의 데이터베이스 구축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(9)</a:t>
            </a:r>
            <a:r>
              <a:rPr lang="ko-KR" altLang="en-US" dirty="0" smtClean="0"/>
              <a:t> 모든 실습을 마쳤으면 </a:t>
            </a:r>
            <a:r>
              <a:rPr lang="en-US" altLang="ko-KR" dirty="0" smtClean="0"/>
              <a:t>.exit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exit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SQLite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셸을</a:t>
            </a:r>
            <a:r>
              <a:rPr lang="ko-KR" altLang="en-US" dirty="0" smtClean="0"/>
              <a:t> 종료함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1A26F4-C60D-44FF-89AA-C337F54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" b="7488"/>
          <a:stretch/>
        </p:blipFill>
        <p:spPr>
          <a:xfrm>
            <a:off x="1090613" y="1202828"/>
            <a:ext cx="5156265" cy="288150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41A26F4-C60D-44FF-89AA-C337F543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50" r="70422"/>
          <a:stretch/>
        </p:blipFill>
        <p:spPr>
          <a:xfrm>
            <a:off x="6264771" y="3866319"/>
            <a:ext cx="1542209" cy="1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3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</a:t>
            </a:r>
            <a:r>
              <a:rPr lang="ko-KR" altLang="en-US" smtClean="0"/>
              <a:t>에서의 데이터베이스 구축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pic>
        <p:nvPicPr>
          <p:cNvPr id="8" name="Picture 2" descr="스크린샷 2019-02-07 오전 1.11.58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467843"/>
            <a:ext cx="7749886" cy="23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개발을 위한 </a:t>
            </a:r>
            <a:r>
              <a:rPr lang="en-US" altLang="ko-KR" dirty="0" smtClean="0"/>
              <a:t>SQLite </a:t>
            </a:r>
            <a:r>
              <a:rPr lang="ko-KR" altLang="en-US" dirty="0" smtClean="0"/>
              <a:t>동작 방식 </a:t>
            </a:r>
            <a:endParaRPr lang="en-US" altLang="ko-KR" dirty="0" smtClean="0"/>
          </a:p>
          <a:p>
            <a:pPr lvl="2"/>
            <a:r>
              <a:rPr lang="en-US" altLang="ko-KR" dirty="0" err="1"/>
              <a:t>SQLiteOpenHelper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en-US" altLang="ko-KR" dirty="0" err="1"/>
              <a:t>SQLiteDatabase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Cursor </a:t>
            </a:r>
            <a:r>
              <a:rPr lang="ko-KR" altLang="en-US" dirty="0"/>
              <a:t>인터페이스 활용</a:t>
            </a:r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63A1B20-1E1D-4BD6-90C8-FEDF87B31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321697"/>
            <a:ext cx="6774334" cy="30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4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각 클래스에서 주로 사용되는 메소드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63" y="1618402"/>
            <a:ext cx="7524750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3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12-2&gt;</a:t>
            </a:r>
            <a:r>
              <a:rPr lang="ko-KR" altLang="en-US" dirty="0" smtClean="0">
                <a:solidFill>
                  <a:srgbClr val="7030A0"/>
                </a:solidFill>
              </a:rPr>
              <a:t> 가수 그룹 관리 </a:t>
            </a:r>
            <a:r>
              <a:rPr lang="en-US" altLang="ko-KR" dirty="0" smtClean="0">
                <a:solidFill>
                  <a:srgbClr val="7030A0"/>
                </a:solidFill>
              </a:rPr>
              <a:t>DB </a:t>
            </a:r>
            <a:r>
              <a:rPr lang="ko-KR" altLang="en-US" dirty="0" smtClean="0">
                <a:solidFill>
                  <a:srgbClr val="7030A0"/>
                </a:solidFill>
              </a:rPr>
              <a:t>만들기 </a:t>
            </a:r>
            <a:endParaRPr lang="en-US" altLang="ko-KR" dirty="0" smtClean="0">
              <a:solidFill>
                <a:srgbClr val="7030A0"/>
              </a:solidFill>
            </a:endParaRPr>
          </a:p>
          <a:p>
            <a:pPr lvl="3"/>
            <a:r>
              <a:rPr lang="ko-KR" altLang="en-US" dirty="0" smtClean="0"/>
              <a:t>가수 그룹의 이름과 인원을 데이터베이스에 입력하고 조회하는 응용 프로그램 작성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생성 </a:t>
            </a:r>
            <a:endParaRPr lang="en-US" altLang="ko-KR" dirty="0"/>
          </a:p>
          <a:p>
            <a:pPr lvl="2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새 </a:t>
            </a:r>
            <a:r>
              <a:rPr lang="ko-KR" altLang="en-US" dirty="0" smtClean="0"/>
              <a:t>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Project12_2’ 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com.cookandroid.project12_2’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01092" y="2443805"/>
            <a:ext cx="4786685" cy="3943397"/>
            <a:chOff x="3801092" y="2443805"/>
            <a:chExt cx="4786685" cy="394339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5" r="53030" b="-1"/>
            <a:stretch/>
          </p:blipFill>
          <p:spPr>
            <a:xfrm>
              <a:off x="6171891" y="2443805"/>
              <a:ext cx="2415886" cy="393988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90" t="94323"/>
            <a:stretch/>
          </p:blipFill>
          <p:spPr>
            <a:xfrm>
              <a:off x="3801092" y="6182533"/>
              <a:ext cx="2385186" cy="20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9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 데이터베이스의 기본 개념을 이해한다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 SQLite </a:t>
            </a:r>
            <a:r>
              <a:rPr lang="ko-KR" altLang="en-US" smtClean="0"/>
              <a:t>사용법을 익힌다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 </a:t>
            </a:r>
            <a:r>
              <a:rPr lang="ko-KR" altLang="en-US" smtClean="0"/>
              <a:t> </a:t>
            </a:r>
            <a:r>
              <a:rPr lang="en-US" altLang="ko-KR" smtClean="0"/>
              <a:t>SQLite</a:t>
            </a:r>
            <a:r>
              <a:rPr lang="ko-KR" altLang="en-US" smtClean="0"/>
              <a:t>를 이용하여 앱을 개발한다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 SQLite GUI </a:t>
            </a:r>
            <a:r>
              <a:rPr lang="ko-KR" altLang="en-US" smtClean="0"/>
              <a:t>툴 사용법을 익힌다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디자인 및 편집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(2) activity_main.xml</a:t>
            </a:r>
            <a:r>
              <a:rPr lang="ko-KR" altLang="en-US" dirty="0"/>
              <a:t>의 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리니어레이아웃</a:t>
            </a:r>
            <a:r>
              <a:rPr lang="en-US" altLang="ko-KR" dirty="0"/>
              <a:t>(</a:t>
            </a:r>
            <a:r>
              <a:rPr lang="ko-KR" altLang="en-US" dirty="0"/>
              <a:t>수평</a:t>
            </a:r>
            <a:r>
              <a:rPr lang="en-US" altLang="ko-KR" dirty="0"/>
              <a:t>)</a:t>
            </a:r>
            <a:r>
              <a:rPr lang="ko-KR" altLang="en-US" dirty="0"/>
              <a:t>을 만들고 화면을 다음과 같이 구성하기</a:t>
            </a:r>
            <a:endParaRPr lang="en-US" altLang="ko-KR" dirty="0"/>
          </a:p>
          <a:p>
            <a:pPr lvl="4"/>
            <a:r>
              <a:rPr lang="ko-KR" altLang="en-US" dirty="0" err="1"/>
              <a:t>리니어레이아웃</a:t>
            </a:r>
            <a:r>
              <a:rPr lang="en-US" altLang="ko-KR" dirty="0"/>
              <a:t>1~3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layout_weight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리니어레이아웃</a:t>
            </a:r>
            <a:r>
              <a:rPr lang="en-US" altLang="ko-KR" dirty="0"/>
              <a:t>4</a:t>
            </a:r>
            <a:r>
              <a:rPr lang="ko-KR" altLang="en-US" dirty="0"/>
              <a:t>는 </a:t>
            </a:r>
            <a:r>
              <a:rPr lang="en-US" altLang="ko-KR" dirty="0"/>
              <a:t>8</a:t>
            </a:r>
            <a:r>
              <a:rPr lang="ko-KR" altLang="en-US" dirty="0"/>
              <a:t>로 설정</a:t>
            </a:r>
          </a:p>
          <a:p>
            <a:pPr lvl="4"/>
            <a:r>
              <a:rPr lang="ko-KR" altLang="en-US" dirty="0" err="1"/>
              <a:t>리니어레이아웃</a:t>
            </a:r>
            <a:r>
              <a:rPr lang="en-US" altLang="ko-KR" dirty="0"/>
              <a:t>1 :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(</a:t>
            </a:r>
            <a:r>
              <a:rPr lang="en-US" altLang="ko-KR" dirty="0" err="1"/>
              <a:t>edtName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</a:p>
          <a:p>
            <a:pPr lvl="4"/>
            <a:r>
              <a:rPr lang="ko-KR" altLang="en-US" dirty="0" err="1"/>
              <a:t>리니어레이아웃</a:t>
            </a:r>
            <a:r>
              <a:rPr lang="en-US" altLang="ko-KR" dirty="0"/>
              <a:t>2 :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(</a:t>
            </a:r>
            <a:r>
              <a:rPr lang="en-US" altLang="ko-KR" dirty="0" err="1"/>
              <a:t>edtNumber</a:t>
            </a:r>
            <a:r>
              <a:rPr lang="en-US" altLang="ko-KR" dirty="0"/>
              <a:t>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	</a:t>
            </a:r>
            <a:endParaRPr lang="ko-KR" altLang="en-US" dirty="0"/>
          </a:p>
          <a:p>
            <a:pPr lvl="4"/>
            <a:r>
              <a:rPr lang="ko-KR" altLang="en-US" dirty="0" err="1"/>
              <a:t>리니어레이아웃</a:t>
            </a:r>
            <a:r>
              <a:rPr lang="en-US" altLang="ko-KR" dirty="0"/>
              <a:t>3 : </a:t>
            </a:r>
            <a:r>
              <a:rPr lang="ko-KR" altLang="en-US" dirty="0"/>
              <a:t>버튼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en-US" altLang="ko-KR" dirty="0" err="1"/>
              <a:t>btnInit</a:t>
            </a:r>
            <a:r>
              <a:rPr lang="en-US" altLang="ko-KR" dirty="0"/>
              <a:t>, </a:t>
            </a:r>
            <a:r>
              <a:rPr lang="en-US" altLang="ko-KR" dirty="0" err="1"/>
              <a:t>btnInsert</a:t>
            </a:r>
            <a:r>
              <a:rPr lang="en-US" altLang="ko-KR" dirty="0"/>
              <a:t>, </a:t>
            </a:r>
            <a:r>
              <a:rPr lang="en-US" altLang="ko-KR" dirty="0" err="1"/>
              <a:t>btnSelect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 err="1"/>
              <a:t>리니어레이아웃</a:t>
            </a:r>
            <a:r>
              <a:rPr lang="en-US" altLang="ko-KR" dirty="0"/>
              <a:t>4 : </a:t>
            </a:r>
            <a:r>
              <a:rPr lang="ko-KR" altLang="en-US" dirty="0" err="1"/>
              <a:t>에디트텍스트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edtNameResult</a:t>
            </a:r>
            <a:r>
              <a:rPr lang="en-US" altLang="ko-KR" dirty="0"/>
              <a:t>, </a:t>
            </a:r>
            <a:r>
              <a:rPr lang="en-US" altLang="ko-KR" dirty="0" err="1"/>
              <a:t>edtNumberResult</a:t>
            </a:r>
            <a:r>
              <a:rPr lang="en-US" altLang="ko-KR" dirty="0"/>
              <a:t>)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</p:spTree>
    <p:extLst>
      <p:ext uri="{BB962C8B-B14F-4D97-AF65-F5344CB8AC3E}">
        <p14:creationId xmlns:p14="http://schemas.microsoft.com/office/powerpoint/2010/main" val="1228080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52" y="990600"/>
            <a:ext cx="6255137" cy="5393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8"/>
          <p:cNvGrpSpPr/>
          <p:nvPr/>
        </p:nvGrpSpPr>
        <p:grpSpPr>
          <a:xfrm>
            <a:off x="5048251" y="4745627"/>
            <a:ext cx="3869326" cy="1864179"/>
            <a:chOff x="4580643" y="2914650"/>
            <a:chExt cx="3790485" cy="1809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2" b="-3471"/>
            <a:stretch/>
          </p:blipFill>
          <p:spPr>
            <a:xfrm>
              <a:off x="8248650" y="2914650"/>
              <a:ext cx="122478" cy="18097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476" b="341"/>
            <a:stretch/>
          </p:blipFill>
          <p:spPr>
            <a:xfrm>
              <a:off x="4580643" y="2914650"/>
              <a:ext cx="3668008" cy="174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3879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작성 및 수정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(3)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SQLiteOpenHelper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클래스에서 상속받은 클래스를 정의한 후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2366BE0-71D6-4794-9084-D2B78D05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27" y="1967701"/>
            <a:ext cx="6249864" cy="41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6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(4)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12-2] </a:t>
            </a:r>
            <a:r>
              <a:rPr lang="en-US" altLang="ko-KR" dirty="0" err="1" smtClean="0"/>
              <a:t>myDBHelper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onUpgrade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코딩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onCreate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테이블을 생성하는 기능을 코딩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onUpgrade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테이블을 삭제한 후 다시 생성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EE59D82-EF3B-488B-B84D-C9677AD46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7" y="2453309"/>
            <a:ext cx="6219572" cy="25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12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(5)</a:t>
            </a:r>
            <a:r>
              <a:rPr lang="ko-KR" altLang="en-US" dirty="0" smtClean="0"/>
              <a:t> 메인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 같은 변수를 선언하고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변수에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위젯을</a:t>
            </a:r>
            <a:r>
              <a:rPr lang="ko-KR" altLang="en-US" dirty="0" smtClean="0"/>
              <a:t> 대입</a:t>
            </a:r>
            <a:endParaRPr lang="en-US" altLang="ko-KR" dirty="0" smtClean="0"/>
          </a:p>
          <a:p>
            <a:pPr lvl="4"/>
            <a:r>
              <a:rPr lang="ko-KR" altLang="en-US" dirty="0"/>
              <a:t>새로 생성한 </a:t>
            </a:r>
            <a:r>
              <a:rPr lang="en-US" altLang="ko-KR" dirty="0" err="1"/>
              <a:t>myDBHelper</a:t>
            </a:r>
            <a:r>
              <a:rPr lang="en-US" altLang="ko-KR" dirty="0"/>
              <a:t> </a:t>
            </a:r>
            <a:r>
              <a:rPr lang="ko-KR" altLang="en-US" dirty="0"/>
              <a:t>클래스 변수</a:t>
            </a:r>
          </a:p>
          <a:p>
            <a:pPr lvl="4"/>
            <a:r>
              <a:rPr lang="ko-KR" altLang="en-US" dirty="0" err="1"/>
              <a:t>에디트텍스트에</a:t>
            </a:r>
            <a:r>
              <a:rPr lang="ko-KR" altLang="en-US" dirty="0"/>
              <a:t> 대응할 변수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</a:p>
          <a:p>
            <a:pPr lvl="4"/>
            <a:r>
              <a:rPr lang="ko-KR" altLang="en-US" dirty="0"/>
              <a:t>버튼에 대응할 변수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  <a:p>
            <a:pPr lvl="4"/>
            <a:r>
              <a:rPr lang="en-US" altLang="ko-KR" dirty="0" err="1"/>
              <a:t>SQLiteDatabase</a:t>
            </a:r>
            <a:r>
              <a:rPr lang="en-US" altLang="ko-KR" dirty="0"/>
              <a:t> </a:t>
            </a:r>
            <a:r>
              <a:rPr lang="ko-KR" altLang="en-US" dirty="0"/>
              <a:t>클래스 변수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</p:spTree>
    <p:extLst>
      <p:ext uri="{BB962C8B-B14F-4D97-AF65-F5344CB8AC3E}">
        <p14:creationId xmlns:p14="http://schemas.microsoft.com/office/powerpoint/2010/main" val="204746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90612" y="967709"/>
            <a:ext cx="5365617" cy="5829328"/>
            <a:chOff x="1090612" y="898037"/>
            <a:chExt cx="5365617" cy="5829328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BC58223-14AE-4426-9FCD-992124747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0"/>
            <a:stretch/>
          </p:blipFill>
          <p:spPr>
            <a:xfrm>
              <a:off x="1090613" y="898037"/>
              <a:ext cx="5362438" cy="1200729"/>
            </a:xfrm>
            <a:prstGeom prst="rect">
              <a:avLst/>
            </a:prstGeom>
          </p:spPr>
        </p:pic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17651D3-C5EA-40D1-A7DC-0C7E55E2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2" y="2026296"/>
              <a:ext cx="5365617" cy="4701069"/>
            </a:xfrm>
            <a:prstGeom prst="rect">
              <a:avLst/>
            </a:prstGeom>
          </p:spPr>
        </p:pic>
      </p:grp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</p:spTree>
    <p:extLst>
      <p:ext uri="{BB962C8B-B14F-4D97-AF65-F5344CB8AC3E}">
        <p14:creationId xmlns:p14="http://schemas.microsoft.com/office/powerpoint/2010/main" val="893747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(6)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초기화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클릭했을 때 동작하는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코딩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964F591-6496-47A5-8426-1C9CD5315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43" y="1485703"/>
            <a:ext cx="6270288" cy="21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31873049-2B35-4697-8140-735BF9D29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41" y="1779270"/>
            <a:ext cx="5954625" cy="44266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636814" y="1048219"/>
            <a:ext cx="778056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7030A0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Font typeface="Arial" pitchFamily="34" charset="0"/>
              <a:buChar char="–"/>
              <a:defRPr sz="15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2"/>
            <a:r>
              <a:rPr lang="en-US" altLang="ko-KR" dirty="0" smtClean="0"/>
              <a:t>(7) </a:t>
            </a:r>
            <a:r>
              <a:rPr lang="en-US" altLang="ko-KR" dirty="0"/>
              <a:t>&lt;</a:t>
            </a:r>
            <a:r>
              <a:rPr lang="ko-KR" altLang="en-US" dirty="0"/>
              <a:t>입력</a:t>
            </a:r>
            <a:r>
              <a:rPr lang="en-US" altLang="ko-KR" dirty="0"/>
              <a:t>&gt;</a:t>
            </a:r>
            <a:r>
              <a:rPr lang="ko-KR" altLang="en-US" dirty="0"/>
              <a:t>을 클릭하면 </a:t>
            </a:r>
            <a:r>
              <a:rPr lang="ko-KR" altLang="en-US" dirty="0" err="1"/>
              <a:t>에디트텍스트의</a:t>
            </a:r>
            <a:r>
              <a:rPr lang="ko-KR" altLang="en-US" dirty="0"/>
              <a:t> 값이 입력되는 </a:t>
            </a:r>
            <a:r>
              <a:rPr lang="ko-KR" altLang="en-US" dirty="0" err="1"/>
              <a:t>리스너</a:t>
            </a:r>
            <a:r>
              <a:rPr lang="ko-KR" altLang="en-US" dirty="0"/>
              <a:t> 코딩</a:t>
            </a:r>
            <a:endParaRPr lang="en-US" altLang="ko-KR" dirty="0"/>
          </a:p>
          <a:p>
            <a:pPr lvl="4"/>
            <a:r>
              <a:rPr lang="ko-KR" altLang="en-US" dirty="0"/>
              <a:t>실행하여 데이터를 몇 건 입력했을 </a:t>
            </a:r>
            <a:r>
              <a:rPr lang="ko-KR" altLang="en-US" dirty="0" smtClean="0"/>
              <a:t>때 </a:t>
            </a:r>
            <a:r>
              <a:rPr lang="en-US" altLang="ko-KR" dirty="0"/>
              <a:t>‘</a:t>
            </a:r>
            <a:r>
              <a:rPr lang="ko-KR" altLang="en-US" dirty="0"/>
              <a:t>입력됨</a:t>
            </a:r>
            <a:r>
              <a:rPr lang="en-US" altLang="ko-KR" dirty="0"/>
              <a:t>’ </a:t>
            </a:r>
            <a:r>
              <a:rPr lang="ko-KR" altLang="en-US" dirty="0"/>
              <a:t>메시지가 나옴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816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F3DA526-8A92-49E9-B209-5015C8CD1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731875"/>
            <a:ext cx="5825967" cy="4686345"/>
          </a:xfrm>
          <a:prstGeom prst="rect">
            <a:avLst/>
          </a:prstGeom>
        </p:spPr>
      </p:pic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657225" y="1009030"/>
            <a:ext cx="778056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7030A0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Font typeface="Arial" pitchFamily="34" charset="0"/>
              <a:buChar char="–"/>
              <a:defRPr sz="15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2"/>
            <a:r>
              <a:rPr lang="en-US" altLang="ko-KR" dirty="0" smtClean="0"/>
              <a:t>(8) &lt;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클릭할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테이블에 입력된 내용이 모두 아래쪽 </a:t>
            </a:r>
            <a:r>
              <a:rPr lang="ko-KR" altLang="en-US" dirty="0" err="1" smtClean="0"/>
              <a:t>에디트텍스트에</a:t>
            </a:r>
            <a:r>
              <a:rPr lang="ko-KR" altLang="en-US" dirty="0" smtClean="0"/>
              <a:t> 출력되는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코딩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513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실행 및 결과 확인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(9)</a:t>
            </a:r>
            <a:r>
              <a:rPr lang="ko-KR" altLang="en-US" dirty="0" smtClean="0"/>
              <a:t> 프로젝트를 실행한 후 데이터를 입력하고 조회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(10) </a:t>
            </a:r>
            <a:r>
              <a:rPr lang="en-US" altLang="ko-KR" dirty="0" err="1" smtClean="0"/>
              <a:t>groupDB</a:t>
            </a:r>
            <a:r>
              <a:rPr lang="ko-KR" altLang="en-US" dirty="0" smtClean="0"/>
              <a:t>의 내용을 명령 프롬프트에서 확인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89CD2E5-CE34-44B7-8FCF-1FC8EB759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2045618"/>
            <a:ext cx="5952581" cy="251557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61A97D6-E591-4FFC-9F2C-26B2E28C5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76" y="3518716"/>
            <a:ext cx="5099077" cy="31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4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 SQLite</a:t>
            </a:r>
            <a:r>
              <a:rPr lang="ko-KR" altLang="en-US" smtClean="0"/>
              <a:t>의 기본 </a:t>
            </a:r>
            <a:endParaRPr lang="en-US" altLang="ko-KR" smtClean="0"/>
          </a:p>
          <a:p>
            <a:r>
              <a:rPr lang="en-US" altLang="ko-KR" smtClean="0"/>
              <a:t> SQLite</a:t>
            </a:r>
            <a:r>
              <a:rPr lang="ko-KR" altLang="en-US" smtClean="0"/>
              <a:t>의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SQLite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87" y="1121663"/>
            <a:ext cx="7199948" cy="432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44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 GUI </a:t>
            </a:r>
            <a:r>
              <a:rPr lang="ko-KR" altLang="en-US" smtClean="0"/>
              <a:t>툴 활용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DB Browser for SQLite </a:t>
            </a:r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에 접근할 때 명령 프롬프트를 이용했지만 </a:t>
            </a:r>
            <a:r>
              <a:rPr lang="en-US" altLang="ko-KR" dirty="0"/>
              <a:t>DB Browser for SQLite</a:t>
            </a:r>
            <a:r>
              <a:rPr lang="ko-KR" altLang="en-US" dirty="0"/>
              <a:t>라는 </a:t>
            </a:r>
            <a:r>
              <a:rPr lang="en-US" altLang="ko-KR" dirty="0"/>
              <a:t>GUI </a:t>
            </a:r>
            <a:r>
              <a:rPr lang="ko-KR" altLang="en-US" dirty="0"/>
              <a:t>툴을 사용하면 좀 더 편리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FBD4D90-FBDA-4329-A747-509DEC0DB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189684"/>
            <a:ext cx="6240842" cy="348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00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 GUI </a:t>
            </a:r>
            <a:r>
              <a:rPr lang="ko-KR" altLang="en-US" smtClean="0"/>
              <a:t>툴 활용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DB Browser for SQLite</a:t>
            </a:r>
            <a:r>
              <a:rPr lang="ko-KR" altLang="en-US" dirty="0"/>
              <a:t>에서 </a:t>
            </a:r>
            <a:r>
              <a:rPr lang="en-US" altLang="ko-KR" dirty="0"/>
              <a:t>DB </a:t>
            </a:r>
            <a:r>
              <a:rPr lang="ko-KR" altLang="en-US" dirty="0"/>
              <a:t>및 테이블 생성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]-[</a:t>
            </a:r>
            <a:r>
              <a:rPr lang="ko-KR" altLang="en-US" dirty="0"/>
              <a:t>새 데이터베이스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/>
          </a:p>
          <a:p>
            <a:pPr lvl="3"/>
            <a:r>
              <a:rPr lang="en-US" altLang="ko-KR" dirty="0" smtClean="0"/>
              <a:t>[</a:t>
            </a:r>
            <a:r>
              <a:rPr lang="ko-KR" altLang="en-US" dirty="0"/>
              <a:t>저장하려는 파일명을 고르세요</a:t>
            </a:r>
            <a:r>
              <a:rPr lang="en-US" altLang="ko-KR" dirty="0"/>
              <a:t>] </a:t>
            </a:r>
            <a:r>
              <a:rPr lang="ko-KR" altLang="en-US" dirty="0"/>
              <a:t>창에서 데이터베이스 파일이 저장될 경로와 파일명을 </a:t>
            </a:r>
            <a:r>
              <a:rPr lang="ko-KR" altLang="en-US" dirty="0" smtClean="0"/>
              <a:t>지정하고 저장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3659CB0-8013-48BB-B846-C4B9535C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525959"/>
            <a:ext cx="4802798" cy="32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8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 GUI </a:t>
            </a:r>
            <a:r>
              <a:rPr lang="ko-KR" altLang="en-US" smtClean="0"/>
              <a:t>툴 활용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DB Browser for SQLite</a:t>
            </a:r>
            <a:r>
              <a:rPr lang="ko-KR" altLang="en-US" dirty="0"/>
              <a:t>에서 데이터 입력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데이터 보기</a:t>
            </a:r>
            <a:r>
              <a:rPr lang="en-US" altLang="ko-KR" dirty="0"/>
              <a:t>] </a:t>
            </a:r>
            <a:r>
              <a:rPr lang="ko-KR" altLang="en-US" dirty="0"/>
              <a:t>탭 </a:t>
            </a:r>
            <a:r>
              <a:rPr lang="ko-KR" altLang="en-US" dirty="0" smtClean="0"/>
              <a:t>클릭 후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새 레코드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클릭하고 데이터 입력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98E0B97-0B0E-43A3-938C-4DC3CB919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135540"/>
            <a:ext cx="6355216" cy="36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 GUI </a:t>
            </a:r>
            <a:r>
              <a:rPr lang="ko-KR" altLang="en-US" smtClean="0"/>
              <a:t>툴 활용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087952"/>
            <a:ext cx="6739751" cy="474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515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 GUI </a:t>
            </a:r>
            <a:r>
              <a:rPr lang="ko-KR" altLang="en-US" smtClean="0"/>
              <a:t>툴 활용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 Developer</a:t>
            </a:r>
          </a:p>
          <a:p>
            <a:pPr lvl="1"/>
            <a:r>
              <a:rPr lang="en-US" altLang="ko-KR" dirty="0"/>
              <a:t>DB Browser for SQLite</a:t>
            </a:r>
            <a:r>
              <a:rPr lang="ko-KR" altLang="en-US" dirty="0"/>
              <a:t>와 마찬가지로 그래픽 화면에서 데이터베이스를 관리하기 위한 툴</a:t>
            </a:r>
          </a:p>
          <a:p>
            <a:pPr lvl="1"/>
            <a:r>
              <a:rPr lang="en-US" altLang="ko-KR" dirty="0"/>
              <a:t>http://www.sqlitedeveloper.com/download</a:t>
            </a:r>
            <a:r>
              <a:rPr lang="ko-KR" altLang="en-US" dirty="0"/>
              <a:t>에서 </a:t>
            </a:r>
            <a:r>
              <a:rPr lang="ko-KR" altLang="en-US" dirty="0" err="1"/>
              <a:t>다운로드하여</a:t>
            </a:r>
            <a:r>
              <a:rPr lang="ko-KR" altLang="en-US" dirty="0"/>
              <a:t> 설치</a:t>
            </a:r>
          </a:p>
          <a:p>
            <a:pPr lvl="1"/>
            <a:r>
              <a:rPr lang="en-US" altLang="ko-KR" sz="1700" dirty="0"/>
              <a:t>[Database]-[Register Database]</a:t>
            </a:r>
            <a:r>
              <a:rPr lang="ko-KR" altLang="en-US" sz="1700" dirty="0"/>
              <a:t>로 편집할 데이터베이스 파일을 선택 후 데이터 추가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</p:spTree>
    <p:extLst>
      <p:ext uri="{BB962C8B-B14F-4D97-AF65-F5344CB8AC3E}">
        <p14:creationId xmlns:p14="http://schemas.microsoft.com/office/powerpoint/2010/main" val="2153749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 GUI </a:t>
            </a:r>
            <a:r>
              <a:rPr lang="ko-KR" altLang="en-US" smtClean="0"/>
              <a:t>툴 활용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4B3E-2059-4217-AB74-0954C898CA4A}"/>
              </a:ext>
            </a:extLst>
          </p:cNvPr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활용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788B6D-AFF6-48FE-8354-697BFA9A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4" y="1057021"/>
            <a:ext cx="6647126" cy="552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데이터베이스의 기본 개념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 정의</a:t>
            </a:r>
          </a:p>
          <a:p>
            <a:pPr lvl="1"/>
            <a:r>
              <a:rPr lang="ko-KR" altLang="en-US" dirty="0"/>
              <a:t>대용량의 데이터 집합을 체계적으로 구성해놓은 것</a:t>
            </a:r>
          </a:p>
          <a:p>
            <a:endParaRPr lang="ko-KR" altLang="en-US" dirty="0"/>
          </a:p>
          <a:p>
            <a:r>
              <a:rPr lang="ko-KR" altLang="en-US" dirty="0"/>
              <a:t>데이터베이스 관리 시스템</a:t>
            </a:r>
          </a:p>
          <a:p>
            <a:pPr lvl="1"/>
            <a:r>
              <a:rPr lang="ko-KR" altLang="en-US" dirty="0"/>
              <a:t>데이터베이스는 여러 사용자나 시스템이 서로 공유할 수 있어야 함</a:t>
            </a:r>
          </a:p>
          <a:p>
            <a:pPr lvl="1"/>
            <a:r>
              <a:rPr lang="ko-KR" altLang="en-US" dirty="0"/>
              <a:t>데이터베이스 관리 시스템</a:t>
            </a:r>
            <a:r>
              <a:rPr lang="en-US" altLang="ko-KR" dirty="0"/>
              <a:t>(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System, DBMS) : </a:t>
            </a:r>
            <a:br>
              <a:rPr lang="en-US" altLang="ko-KR" dirty="0"/>
            </a:br>
            <a:r>
              <a:rPr lang="ko-KR" altLang="en-US" dirty="0"/>
              <a:t>이러한 데이터베이스를 관리해주는 시스템 또는 소프트웨어</a:t>
            </a:r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의 유형</a:t>
            </a:r>
          </a:p>
          <a:p>
            <a:pPr lvl="2"/>
            <a:r>
              <a:rPr lang="ko-KR" altLang="en-US" dirty="0" err="1"/>
              <a:t>계층형</a:t>
            </a:r>
            <a:r>
              <a:rPr lang="en-US" altLang="ko-KR" dirty="0"/>
              <a:t>(hierarchical), </a:t>
            </a:r>
            <a:r>
              <a:rPr lang="ko-KR" altLang="en-US" dirty="0" err="1"/>
              <a:t>망형</a:t>
            </a:r>
            <a:r>
              <a:rPr lang="en-US" altLang="ko-KR" dirty="0"/>
              <a:t>(network), </a:t>
            </a:r>
            <a:r>
              <a:rPr lang="ko-KR" altLang="en-US" dirty="0" err="1"/>
              <a:t>관계형</a:t>
            </a:r>
            <a:r>
              <a:rPr lang="en-US" altLang="ko-KR" dirty="0"/>
              <a:t>(relational), </a:t>
            </a:r>
            <a:r>
              <a:rPr lang="ko-KR" altLang="en-US" dirty="0"/>
              <a:t>객체지향형</a:t>
            </a:r>
            <a:r>
              <a:rPr lang="en-US" altLang="ko-KR" dirty="0"/>
              <a:t>(object-oriented), </a:t>
            </a:r>
            <a:r>
              <a:rPr lang="ko-KR" altLang="en-US" dirty="0" err="1"/>
              <a:t>객체관계형</a:t>
            </a:r>
            <a:r>
              <a:rPr lang="en-US" altLang="ko-KR" dirty="0"/>
              <a:t>(object-relational)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데이터베이스의 기본 개념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데이터베이스 </a:t>
            </a:r>
          </a:p>
          <a:p>
            <a:pPr lvl="1"/>
            <a:r>
              <a:rPr lang="ko-KR" altLang="en-US" dirty="0" err="1"/>
              <a:t>계층형</a:t>
            </a:r>
            <a:r>
              <a:rPr lang="en-US" altLang="ko-KR" dirty="0"/>
              <a:t>, </a:t>
            </a:r>
            <a:r>
              <a:rPr lang="ko-KR" altLang="en-US" dirty="0" err="1"/>
              <a:t>망형</a:t>
            </a:r>
            <a:r>
              <a:rPr lang="en-US" altLang="ko-KR" dirty="0"/>
              <a:t>, </a:t>
            </a:r>
            <a:r>
              <a:rPr lang="ko-KR" altLang="en-US" dirty="0" err="1"/>
              <a:t>관계형</a:t>
            </a:r>
            <a:r>
              <a:rPr lang="en-US" altLang="ko-KR" dirty="0"/>
              <a:t>, </a:t>
            </a:r>
            <a:r>
              <a:rPr lang="ko-KR" altLang="en-US" dirty="0"/>
              <a:t>객체지향형</a:t>
            </a:r>
            <a:r>
              <a:rPr lang="en-US" altLang="ko-KR" dirty="0"/>
              <a:t>, </a:t>
            </a:r>
            <a:r>
              <a:rPr lang="ko-KR" altLang="en-US" dirty="0" err="1"/>
              <a:t>객체관계형</a:t>
            </a:r>
            <a:r>
              <a:rPr lang="ko-KR" altLang="en-US" dirty="0"/>
              <a:t> </a:t>
            </a:r>
            <a:r>
              <a:rPr lang="en-US" altLang="ko-KR" dirty="0"/>
              <a:t>DBMS </a:t>
            </a:r>
            <a:r>
              <a:rPr lang="ko-KR" altLang="en-US" dirty="0"/>
              <a:t>등의 유형 중</a:t>
            </a:r>
            <a:r>
              <a:rPr lang="en-US" altLang="ko-KR" dirty="0"/>
              <a:t> </a:t>
            </a:r>
            <a:r>
              <a:rPr lang="ko-KR" altLang="en-US" dirty="0"/>
              <a:t>실질적으로 가장 많이 사용됨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도 </a:t>
            </a:r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DBMS </a:t>
            </a:r>
            <a:r>
              <a:rPr lang="ko-KR" altLang="en-US" dirty="0"/>
              <a:t>속함</a:t>
            </a:r>
          </a:p>
          <a:p>
            <a:endParaRPr lang="ko-KR" altLang="en-US" dirty="0"/>
          </a:p>
          <a:p>
            <a:r>
              <a:rPr lang="ko-KR" altLang="en-US" dirty="0" err="1"/>
              <a:t>관계형</a:t>
            </a:r>
            <a:r>
              <a:rPr lang="ko-KR" altLang="en-US" dirty="0"/>
              <a:t> 데이터베이스의 장단점</a:t>
            </a:r>
          </a:p>
          <a:p>
            <a:pPr lvl="1"/>
            <a:r>
              <a:rPr lang="ko-KR" altLang="en-US" dirty="0"/>
              <a:t>장점</a:t>
            </a:r>
          </a:p>
          <a:p>
            <a:pPr lvl="2"/>
            <a:r>
              <a:rPr lang="ko-KR" altLang="en-US" dirty="0"/>
              <a:t>업무가 변화할 경우에 다른 </a:t>
            </a:r>
            <a:r>
              <a:rPr lang="en-US" altLang="ko-KR" dirty="0"/>
              <a:t>DBMS</a:t>
            </a:r>
            <a:r>
              <a:rPr lang="ko-KR" altLang="en-US" dirty="0"/>
              <a:t>에 비해 변화에 쉽게 순응할 수 있는 구조</a:t>
            </a:r>
          </a:p>
          <a:p>
            <a:pPr lvl="2"/>
            <a:r>
              <a:rPr lang="ko-KR" altLang="en-US" dirty="0"/>
              <a:t>유지 및 보수 측면에서도 편리</a:t>
            </a:r>
          </a:p>
          <a:p>
            <a:pPr lvl="2"/>
            <a:r>
              <a:rPr lang="ko-KR" altLang="en-US" dirty="0"/>
              <a:t>대용량 데이터 관리와 데이터 </a:t>
            </a:r>
            <a:r>
              <a:rPr lang="ko-KR" altLang="en-US" dirty="0" err="1"/>
              <a:t>무결성</a:t>
            </a:r>
            <a:r>
              <a:rPr lang="en-US" altLang="ko-KR" dirty="0"/>
              <a:t>(Integration)</a:t>
            </a:r>
            <a:r>
              <a:rPr lang="ko-KR" altLang="en-US" dirty="0"/>
              <a:t>을 잘 보장</a:t>
            </a:r>
          </a:p>
          <a:p>
            <a:pPr lvl="1"/>
            <a:r>
              <a:rPr lang="ko-KR" altLang="en-US" dirty="0"/>
              <a:t>단점</a:t>
            </a:r>
          </a:p>
          <a:p>
            <a:pPr lvl="2"/>
            <a:r>
              <a:rPr lang="ko-KR" altLang="en-US" dirty="0"/>
              <a:t>시스템 자원을 많이 차지해서 시스템이 전반적으로 느려짐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2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데이터베이스의 기본 개념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 관련 용어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4AC85B6-904F-4F8D-B662-E2FE40DF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688842"/>
            <a:ext cx="6895070" cy="46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0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데이터베이스의 기본 개념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b="1" dirty="0" smtClean="0"/>
              <a:t>데이터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하나하나의 단편적인 정보를 뜻함</a:t>
            </a:r>
          </a:p>
          <a:p>
            <a:pPr lvl="1"/>
            <a:r>
              <a:rPr lang="ko-KR" altLang="en-US" b="1" dirty="0"/>
              <a:t>테이블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 데이터가 표 형태로 표현된 것</a:t>
            </a:r>
          </a:p>
          <a:p>
            <a:pPr lvl="1"/>
            <a:r>
              <a:rPr lang="ko-KR" altLang="en-US" b="1" dirty="0"/>
              <a:t>데이터베이스</a:t>
            </a:r>
            <a:r>
              <a:rPr lang="en-US" altLang="ko-KR" b="1" dirty="0"/>
              <a:t>(DB) </a:t>
            </a:r>
            <a:r>
              <a:rPr lang="en-US" altLang="ko-KR" dirty="0"/>
              <a:t>: </a:t>
            </a:r>
            <a:r>
              <a:rPr lang="ko-KR" altLang="en-US" dirty="0"/>
              <a:t>테이블이 저장되는 장소로 주로 원통 모양으로 표현</a:t>
            </a:r>
            <a:endParaRPr lang="en-US" altLang="ko-KR" dirty="0"/>
          </a:p>
          <a:p>
            <a:pPr lvl="2"/>
            <a:r>
              <a:rPr lang="ko-KR" altLang="en-US" dirty="0"/>
              <a:t>각 데이터베이스는 서로 다른 고유한 이름이 있어야 함</a:t>
            </a:r>
          </a:p>
          <a:p>
            <a:pPr lvl="1"/>
            <a:r>
              <a:rPr lang="en-US" altLang="ko-KR" b="1" dirty="0"/>
              <a:t>DBMS</a:t>
            </a:r>
            <a:r>
              <a:rPr lang="en-US" altLang="ko-KR" dirty="0"/>
              <a:t> : </a:t>
            </a:r>
            <a:r>
              <a:rPr lang="ko-KR" altLang="en-US" dirty="0"/>
              <a:t>데이터베이스를 관리하는 시스템 또는 소프트웨어를 말함</a:t>
            </a:r>
            <a:endParaRPr lang="en-US" altLang="ko-KR" dirty="0"/>
          </a:p>
          <a:p>
            <a:pPr lvl="2"/>
            <a:r>
              <a:rPr lang="ko-KR" altLang="en-US" dirty="0" err="1"/>
              <a:t>안드로이드에</a:t>
            </a:r>
            <a:r>
              <a:rPr lang="ko-KR" altLang="en-US" dirty="0"/>
              <a:t> 포함된 </a:t>
            </a:r>
            <a:r>
              <a:rPr lang="en-US" altLang="ko-KR" dirty="0"/>
              <a:t>SQLite </a:t>
            </a:r>
            <a:r>
              <a:rPr lang="ko-KR" altLang="en-US" dirty="0"/>
              <a:t>소프트웨어가 이에 해당</a:t>
            </a:r>
          </a:p>
          <a:p>
            <a:pPr lvl="1"/>
            <a:r>
              <a:rPr lang="ko-KR" altLang="en-US" b="1" dirty="0"/>
              <a:t>열</a:t>
            </a:r>
            <a:r>
              <a:rPr lang="en-US" altLang="ko-KR" b="1" dirty="0"/>
              <a:t>(</a:t>
            </a:r>
            <a:r>
              <a:rPr lang="ko-KR" altLang="en-US" b="1" dirty="0"/>
              <a:t>칼럼 또는 필드</a:t>
            </a:r>
            <a:r>
              <a:rPr lang="en-US" altLang="ko-KR" b="1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각 테이블은 </a:t>
            </a:r>
            <a:r>
              <a:rPr lang="en-US" altLang="ko-KR" dirty="0"/>
              <a:t>1</a:t>
            </a:r>
            <a:r>
              <a:rPr lang="ko-KR" altLang="en-US" dirty="0"/>
              <a:t>개 이상의 열로 구성됨</a:t>
            </a:r>
          </a:p>
          <a:p>
            <a:pPr lvl="1"/>
            <a:r>
              <a:rPr lang="ko-KR" altLang="en-US" b="1" dirty="0"/>
              <a:t>열 이름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각 열을 구분하는 이름</a:t>
            </a:r>
            <a:r>
              <a:rPr lang="en-US" altLang="ko-KR" dirty="0"/>
              <a:t>, </a:t>
            </a:r>
            <a:r>
              <a:rPr lang="ko-KR" altLang="en-US" dirty="0"/>
              <a:t>열 이름은 각 테이블 안에서는 중복되지 않아야 함</a:t>
            </a:r>
          </a:p>
          <a:p>
            <a:pPr lvl="1"/>
            <a:r>
              <a:rPr lang="ko-KR" altLang="en-US" b="1" dirty="0"/>
              <a:t>데이터 형식 </a:t>
            </a:r>
            <a:r>
              <a:rPr lang="en-US" altLang="ko-KR" dirty="0"/>
              <a:t>: </a:t>
            </a:r>
            <a:r>
              <a:rPr lang="ko-KR" altLang="en-US" dirty="0"/>
              <a:t>열의 데이터 형식을 뜻함</a:t>
            </a:r>
            <a:endParaRPr lang="en-US" altLang="ko-KR" dirty="0"/>
          </a:p>
          <a:p>
            <a:pPr lvl="2"/>
            <a:r>
              <a:rPr lang="ko-KR" altLang="en-US" dirty="0"/>
              <a:t>테이블을 생성할 때 열 이름과 함께 지정해야 함 </a:t>
            </a:r>
          </a:p>
          <a:p>
            <a:pPr lvl="1"/>
            <a:r>
              <a:rPr lang="ko-KR" altLang="en-US" b="1" dirty="0"/>
              <a:t>행</a:t>
            </a:r>
            <a:r>
              <a:rPr lang="en-US" altLang="ko-KR" b="1" dirty="0"/>
              <a:t>(</a:t>
            </a:r>
            <a:r>
              <a:rPr lang="ko-KR" altLang="en-US" b="1" dirty="0" err="1"/>
              <a:t>로우</a:t>
            </a:r>
            <a:r>
              <a:rPr lang="en-US" altLang="ko-KR" b="1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실제 데이터</a:t>
            </a:r>
          </a:p>
          <a:p>
            <a:pPr lvl="1"/>
            <a:r>
              <a:rPr lang="en-US" altLang="ko-KR" b="1" dirty="0"/>
              <a:t>SQL</a:t>
            </a:r>
            <a:r>
              <a:rPr lang="en-US" altLang="ko-KR" dirty="0"/>
              <a:t> : </a:t>
            </a:r>
            <a:r>
              <a:rPr lang="ko-KR" altLang="en-US" dirty="0"/>
              <a:t>사용자와 </a:t>
            </a:r>
            <a:r>
              <a:rPr lang="en-US" altLang="ko-KR" dirty="0"/>
              <a:t>DBMS</a:t>
            </a:r>
            <a:r>
              <a:rPr lang="ko-KR" altLang="en-US" dirty="0"/>
              <a:t>가 소통하기 위한 언어</a:t>
            </a:r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</p:spTree>
    <p:extLst>
      <p:ext uri="{BB962C8B-B14F-4D97-AF65-F5344CB8AC3E}">
        <p14:creationId xmlns:p14="http://schemas.microsoft.com/office/powerpoint/2010/main" val="130029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</a:t>
            </a:r>
            <a:r>
              <a:rPr lang="ko-KR" altLang="en-US" smtClean="0"/>
              <a:t>에서의 데이터베이스 구축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D425367-B2AE-4C3B-A71C-B6F826C0D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7" y="1903432"/>
            <a:ext cx="7290486" cy="34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0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SQLite</a:t>
            </a:r>
            <a:r>
              <a:rPr lang="ko-KR" altLang="en-US" smtClean="0"/>
              <a:t>에서의 데이터베이스 구축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12-1&gt;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 err="1" smtClean="0">
                <a:solidFill>
                  <a:srgbClr val="7030A0"/>
                </a:solidFill>
              </a:rPr>
              <a:t>네이버</a:t>
            </a:r>
            <a:r>
              <a:rPr lang="ko-KR" altLang="en-US" dirty="0" smtClean="0">
                <a:solidFill>
                  <a:srgbClr val="7030A0"/>
                </a:solidFill>
              </a:rPr>
              <a:t> 데이터베이스 구축하기</a:t>
            </a:r>
          </a:p>
          <a:p>
            <a:pPr lvl="3"/>
            <a:r>
              <a:rPr lang="ko-KR" altLang="en-US" dirty="0" err="1" smtClean="0"/>
              <a:t>네이버</a:t>
            </a:r>
            <a:r>
              <a:rPr lang="ko-KR" altLang="en-US" dirty="0" smtClean="0"/>
              <a:t> 데이터베이스를 구축하면서 기본적인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 익히기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데이터베이스 생성 전 작업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(1)</a:t>
            </a:r>
            <a:r>
              <a:rPr lang="ko-KR" altLang="en-US" dirty="0" smtClean="0"/>
              <a:t> 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Project12_1’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com.cookandroid.project12_1’</a:t>
            </a:r>
          </a:p>
          <a:p>
            <a:pPr lvl="4"/>
            <a:r>
              <a:rPr lang="ko-KR" altLang="en-US" dirty="0" smtClean="0"/>
              <a:t>그 외 규칙은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2-4]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(1)~(4)</a:t>
            </a:r>
            <a:r>
              <a:rPr lang="ko-KR" altLang="en-US" dirty="0" smtClean="0"/>
              <a:t>를 따름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(2)</a:t>
            </a:r>
            <a:r>
              <a:rPr lang="ko-KR" altLang="en-US" dirty="0" smtClean="0"/>
              <a:t> 프로젝트를 실행하여 </a:t>
            </a:r>
            <a:r>
              <a:rPr lang="en-US" altLang="ko-KR" dirty="0" smtClean="0"/>
              <a:t>AVD</a:t>
            </a:r>
            <a:r>
              <a:rPr lang="ko-KR" altLang="en-US" dirty="0" smtClean="0"/>
              <a:t> 가동</a:t>
            </a:r>
            <a:endParaRPr lang="en-US" altLang="ko-KR" dirty="0" smtClean="0"/>
          </a:p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ko-KR" altLang="en-US" dirty="0" smtClean="0"/>
              <a:t>명령 </a:t>
            </a:r>
            <a:r>
              <a:rPr lang="ko-KR" altLang="en-US" dirty="0"/>
              <a:t>프롬프트를 실행하여 </a:t>
            </a:r>
            <a:r>
              <a:rPr lang="en-US" altLang="ko-KR" dirty="0"/>
              <a:t>adb.exe</a:t>
            </a:r>
            <a:r>
              <a:rPr lang="ko-KR" altLang="en-US" dirty="0"/>
              <a:t>가 있는 폴더로 이동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5070" y="15009"/>
            <a:ext cx="2248930" cy="2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SQLite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기본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3" y="4582677"/>
            <a:ext cx="6442714" cy="2179414"/>
            <a:chOff x="1090613" y="4582677"/>
            <a:chExt cx="6442714" cy="2179414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9CAFF74-9192-4C9E-9279-9150F9ACF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04" b="11631"/>
            <a:stretch/>
          </p:blipFill>
          <p:spPr>
            <a:xfrm>
              <a:off x="1090613" y="4582677"/>
              <a:ext cx="4753560" cy="2179414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9CAFF74-9192-4C9E-9279-9150F9ACF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82" r="61860"/>
            <a:stretch/>
          </p:blipFill>
          <p:spPr>
            <a:xfrm>
              <a:off x="5878459" y="6575487"/>
              <a:ext cx="1654868" cy="170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37196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10456</TotalTime>
  <Words>1121</Words>
  <Application>Microsoft Office PowerPoint</Application>
  <PresentationFormat>화면 슬라이드 쇼(4:3)</PresentationFormat>
  <Paragraphs>207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12 데이터 저장과 관리</vt:lpstr>
      <vt:lpstr>PowerPoint 프레젠테이션</vt:lpstr>
      <vt:lpstr>PowerPoint 프레젠테이션</vt:lpstr>
      <vt:lpstr>01 데이터베이스의 기본 개념</vt:lpstr>
      <vt:lpstr>01 데이터베이스의 기본 개념</vt:lpstr>
      <vt:lpstr>01 데이터베이스의 기본 개념</vt:lpstr>
      <vt:lpstr>01 데이터베이스의 기본 개념</vt:lpstr>
      <vt:lpstr>02 SQLite에서의 데이터베이스 구축</vt:lpstr>
      <vt:lpstr>02 SQLite에서의 데이터베이스 구축</vt:lpstr>
      <vt:lpstr>02 SQLite에서의 데이터베이스 구축</vt:lpstr>
      <vt:lpstr>02 SQLite에서의 데이터베이스 구축</vt:lpstr>
      <vt:lpstr>02 SQLite에서의 데이터베이스 구축</vt:lpstr>
      <vt:lpstr>02 SQLite에서의 데이터베이스 구축</vt:lpstr>
      <vt:lpstr>02 SQLite에서의 데이터베이스 구축</vt:lpstr>
      <vt:lpstr>02 SQLite에서의 데이터베이스 구축</vt:lpstr>
      <vt:lpstr>02 SQLite에서의 데이터베이스 구축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01 SQLite 프로그래밍</vt:lpstr>
      <vt:lpstr>02 SQLite GUI 툴 활용</vt:lpstr>
      <vt:lpstr>02 SQLite GUI 툴 활용</vt:lpstr>
      <vt:lpstr>02 SQLite GUI 툴 활용</vt:lpstr>
      <vt:lpstr>02 SQLite GUI 툴 활용</vt:lpstr>
      <vt:lpstr>02 SQLite GUI 툴 활용</vt:lpstr>
      <vt:lpstr>02 SQLite GUI 툴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</cp:lastModifiedBy>
  <cp:revision>529</cp:revision>
  <dcterms:created xsi:type="dcterms:W3CDTF">2007-11-27T23:54:21Z</dcterms:created>
  <dcterms:modified xsi:type="dcterms:W3CDTF">2021-02-24T07:22:49Z</dcterms:modified>
</cp:coreProperties>
</file>